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36e4f15ca44fc7" /><Relationship Type="http://schemas.openxmlformats.org/officeDocument/2006/relationships/extended-properties" Target="/docProps/app.xml" Id="R9c077026fe2c4318" /><Relationship Type="http://schemas.openxmlformats.org/officeDocument/2006/relationships/officeDocument" Target="/ppt/presentation.xml" Id="R675d488742174ba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f6345cb3144aaf"/>
  </p:sldMasterIdLst>
  <p:notesMasterIdLst>
    <p:notesMasterId xmlns:r="http://schemas.openxmlformats.org/officeDocument/2006/relationships" r:id="R671ebbd755f7412b"/>
  </p:notesMasterIdLst>
  <p:sldIdLst>
    <p:sldId xmlns:r="http://schemas.openxmlformats.org/officeDocument/2006/relationships" id="256" r:id="R31c523e0d86e4ff3"/>
    <p:sldId xmlns:r="http://schemas.openxmlformats.org/officeDocument/2006/relationships" id="257" r:id="R2afd9a9f7ce64114"/>
    <p:sldId xmlns:r="http://schemas.openxmlformats.org/officeDocument/2006/relationships" id="258" r:id="Rcb5046418a114242"/>
    <p:sldId xmlns:r="http://schemas.openxmlformats.org/officeDocument/2006/relationships" id="259" r:id="Rc1f2de2523694ca2"/>
    <p:sldId xmlns:r="http://schemas.openxmlformats.org/officeDocument/2006/relationships" id="260" r:id="Raf84cebb98ae48c7"/>
    <p:sldId xmlns:r="http://schemas.openxmlformats.org/officeDocument/2006/relationships" id="261" r:id="Ra6d8efbdd5674e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a8729b92d81459d" /><Relationship Type="http://schemas.openxmlformats.org/officeDocument/2006/relationships/slideMaster" Target="/ppt/slideMasters/slideMaster1.xml" Id="R8ff6345cb3144aaf" /><Relationship Type="http://schemas.openxmlformats.org/officeDocument/2006/relationships/notesMaster" Target="/ppt/notesMasters/notesMaster1.xml" Id="R671ebbd755f7412b" /><Relationship Type="http://schemas.openxmlformats.org/officeDocument/2006/relationships/presProps" Target="/ppt/presProps.xml" Id="R0061e668651d4969" /><Relationship Type="http://schemas.openxmlformats.org/officeDocument/2006/relationships/tableStyles" Target="/ppt/tableStyles.xml" Id="Reb5bf1e1a492461d" /><Relationship Type="http://schemas.openxmlformats.org/officeDocument/2006/relationships/slide" Target="/ppt/slides/slide1.xml" Id="R31c523e0d86e4ff3" /><Relationship Type="http://schemas.openxmlformats.org/officeDocument/2006/relationships/slide" Target="/ppt/slides/slide2.xml" Id="R2afd9a9f7ce64114" /><Relationship Type="http://schemas.openxmlformats.org/officeDocument/2006/relationships/slide" Target="/ppt/slides/slide3.xml" Id="Rcb5046418a114242" /><Relationship Type="http://schemas.openxmlformats.org/officeDocument/2006/relationships/slide" Target="/ppt/slides/slide4.xml" Id="Rc1f2de2523694ca2" /><Relationship Type="http://schemas.openxmlformats.org/officeDocument/2006/relationships/slide" Target="/ppt/slides/slide5.xml" Id="Raf84cebb98ae48c7" /><Relationship Type="http://schemas.openxmlformats.org/officeDocument/2006/relationships/slide" Target="/ppt/slides/slide6.xml" Id="Ra6d8efbdd5674e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6261d5d6c347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eaa29239ad3456d" /><Relationship Type="http://schemas.openxmlformats.org/officeDocument/2006/relationships/notesMaster" Target="/ppt/notesMasters/notesMaster1.xml" Id="R78f98804e83c446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2d0eec25e54bcf" /><Relationship Type="http://schemas.openxmlformats.org/officeDocument/2006/relationships/notesMaster" Target="/ppt/notesMasters/notesMaster1.xml" Id="Rd73017d918da473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b7a7ddb28f48f2" /><Relationship Type="http://schemas.openxmlformats.org/officeDocument/2006/relationships/notesMaster" Target="/ppt/notesMasters/notesMaster1.xml" Id="Rd66649ac35544ec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f79d73ab67d464a" /><Relationship Type="http://schemas.openxmlformats.org/officeDocument/2006/relationships/notesMaster" Target="/ppt/notesMasters/notesMaster1.xml" Id="R187b5108bbd2451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541ab36484b4334" /><Relationship Type="http://schemas.openxmlformats.org/officeDocument/2006/relationships/notesMaster" Target="/ppt/notesMasters/notesMaster1.xml" Id="Rc333e6a47cda4e1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3db941900054940" /><Relationship Type="http://schemas.openxmlformats.org/officeDocument/2006/relationships/notesMaster" Target="/ppt/notesMasters/notesMaster1.xml" Id="Rb5b44ce73a32459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Independent concept. Generated fictional school setting.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buyer framing based on Coram school and product pages. https://www.coram.ai/school-security-cameras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https://www.coram.ai/emergency-management-system and https://www.coram.ai/tailgating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workflow, not shipping UI. Coram documents drill mode, linked video, communication, and reporting. https://www.coram.ai/emergency-management-system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Video Security uses Coram Point and camera licenses. EMS can operate separately. Confirm scope and compatibility. https://www.coram.ai/nvr ; https://www.coram.ai/pricing ; https://www.coram.ai/emergency-management-system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Sales-assisted demonstration. https://www.coram.ai/book-a-demo</a:t>
            </a:r>
          </a:p>
          <a:p xmlns:a="http://schemas.openxmlformats.org/drawingml/2006/main">
            <a:r>
              <a:t>Independent speculative application work by Jason Walker. Product wording is based on the cited public pages. Photographs are generated fictional settings. TT Commons Classic is the intended brand typeface; this draft uses Nimbus Sans as a temporary substitute.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23cbd7268f41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842fab71274ce2" /><Relationship Type="http://schemas.openxmlformats.org/officeDocument/2006/relationships/slideLayout" Target="/ppt/slideLayouts/slideLayout1.xml" Id="R9a891f6e18b249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a891f6e18b249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91cefa9a35494f" /><Relationship Type="http://schemas.openxmlformats.org/officeDocument/2006/relationships/image" Target="/ppt/media/image.png" Id="R5091180874e54d55" /><Relationship Type="http://schemas.openxmlformats.org/officeDocument/2006/relationships/image" Target="/ppt/media/image2.png" Id="R7099285a6c7a4760" /><Relationship Type="http://schemas.openxmlformats.org/officeDocument/2006/relationships/notesSlide" Target="/ppt/notesSlides/notesSlide1.xml" Id="Rcd8684d4f3f145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560788cba24610" /><Relationship Type="http://schemas.openxmlformats.org/officeDocument/2006/relationships/image" Target="/ppt/media/image3.png" Id="Rb7e33ec9d3f74a35" /><Relationship Type="http://schemas.openxmlformats.org/officeDocument/2006/relationships/image" Target="/ppt/media/image4.png" Id="Rc8c72a4f63564b6b" /><Relationship Type="http://schemas.openxmlformats.org/officeDocument/2006/relationships/notesSlide" Target="/ppt/notesSlides/notesSlide2.xml" Id="R564a8e8fe8d94ba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3f1c25638e4d6f" /><Relationship Type="http://schemas.openxmlformats.org/officeDocument/2006/relationships/image" Target="/ppt/media/image5.png" Id="R58b803eeb991423c" /><Relationship Type="http://schemas.openxmlformats.org/officeDocument/2006/relationships/image" Target="/ppt/media/image6.png" Id="Rb6daa8007f1f4cff" /><Relationship Type="http://schemas.openxmlformats.org/officeDocument/2006/relationships/notesSlide" Target="/ppt/notesSlides/notesSlide3.xml" Id="Rc291ad59dc0147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b1b15612644ee1" /><Relationship Type="http://schemas.openxmlformats.org/officeDocument/2006/relationships/image" Target="/ppt/media/image7.png" Id="R0dfa4804716d4e90" /><Relationship Type="http://schemas.openxmlformats.org/officeDocument/2006/relationships/image" Target="/ppt/media/image8.png" Id="R1b50edf5fc1d4599" /><Relationship Type="http://schemas.openxmlformats.org/officeDocument/2006/relationships/notesSlide" Target="/ppt/notesSlides/notesSlide4.xml" Id="Rea036234100a4f2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304130b915466d" /><Relationship Type="http://schemas.openxmlformats.org/officeDocument/2006/relationships/image" Target="/ppt/media/image9.png" Id="Rc6c573660ffb4ea0" /><Relationship Type="http://schemas.openxmlformats.org/officeDocument/2006/relationships/image" Target="/ppt/media/image10.png" Id="R783a25aed7254360" /><Relationship Type="http://schemas.openxmlformats.org/officeDocument/2006/relationships/notesSlide" Target="/ppt/notesSlides/notesSlide5.xml" Id="R05567a7ad9c346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b6f419e42d460a" /><Relationship Type="http://schemas.openxmlformats.org/officeDocument/2006/relationships/image" Target="/ppt/media/image11.png" Id="R7fc7814c09774ddb" /><Relationship Type="http://schemas.openxmlformats.org/officeDocument/2006/relationships/notesSlide" Target="/ppt/notesSlides/notesSlide6.xml" Id="R39a11b97c15649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91180874e54d55"/>
          <a:srcRect xmlns:a="http://schemas.openxmlformats.org/drawingml/2006/main" l="19984" t="0" r="199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76800" y="0"/>
            <a:ext cx="7315200" cy="6858000"/>
          </a:xfrm>
          <a:prstGeom xmlns:a="http://schemas.openxmlformats.org/drawingml/2006/main" prst="rect">
            <a:avLst/>
          </a:prstGeom>
        </p:spPr>
      </p:pic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99285a6c7a4760"/>
          <a:stretch xmlns:a="http://schemas.openxmlformats.org/drawingml/2006/main"/>
        </p:blipFill>
        <p:spPr>
          <a:xfrm xmlns:a="http://schemas.openxmlformats.org/drawingml/2006/main">
            <a:off x="609600" y="552844"/>
            <a:ext cx="2286000" cy="46593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568054-75A4-410C-9108-442A57E2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95475"/>
            <a:ext cx="4086225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54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Ordinary</a:t>
            </a:r>
          </a:p>
          <a:p xmlns:a="http://schemas.openxmlformats.org/drawingml/2006/main">
            <a:pPr>
              <a:defRPr sz="54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54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takes a lot.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350C9-7C69-4D7C-8DBC-0995B997C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62425"/>
            <a:ext cx="37909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17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For the people who look after a school.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A2CAA5-668A-4BB1-B224-C1B728E9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53075"/>
            <a:ext cx="3581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14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A conversation about your people and your place.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A2C235-96F1-4170-B12F-0DA8165DC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39039030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e33ec9d3f74a35"/>
          <a:srcRect xmlns:a="http://schemas.openxmlformats.org/drawingml/2006/main" l="44168" t="0" r="110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34175" y="0"/>
            <a:ext cx="54578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8A9A20-5E80-4960-AF29-115802C83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542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rPr>
              <a:t>SCHOOL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5F2AFE-5E5F-42CE-BE90-5688CA1B8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57531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Your team carries</a:t>
            </a:r>
          </a:p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the responsibility.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FA0586-3D4D-4A6D-8D82-77DA66FE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5245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A visitor at the front desk. A question about an entry. A drill that needs everyone to know their part.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c72a4f63564b6b"/>
          <a:stretch xmlns:a="http://schemas.openxmlformats.org/drawingml/2006/main"/>
        </p:blipFill>
        <p:spPr>
          <a:xfrm xmlns:a="http://schemas.openxmlformats.org/drawingml/2006/main">
            <a:off x="609600" y="5881323"/>
            <a:ext cx="1685925" cy="34362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558CE8-61BB-4CBA-BF83-E27C612EF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1010811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b803eeb991423c"/>
          <a:srcRect xmlns:a="http://schemas.openxmlformats.org/drawingml/2006/main" l="27605" t="0" r="276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34175" y="0"/>
            <a:ext cx="54578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0E7F32-52FF-40CD-B091-1FE33993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542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rPr>
              <a:t>SCHOOL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8C324E6-D790-4609-83B4-1B451A4B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57531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The context for</a:t>
            </a:r>
          </a:p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your next step.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C0214E-3830-473B-9779-1D4DF9E3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5245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Review relevant video. Connect the event to the place. Bring designated colleagues into the conversation.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daa8007f1f4cff"/>
          <a:stretch xmlns:a="http://schemas.openxmlformats.org/drawingml/2006/main"/>
        </p:blipFill>
        <p:spPr>
          <a:xfrm xmlns:a="http://schemas.openxmlformats.org/drawingml/2006/main">
            <a:off x="609600" y="5881323"/>
            <a:ext cx="1685925" cy="34362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29696F-1B66-4F3E-99FB-820EAEC90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50469489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fa4804716d4e90"/>
          <a:srcRect xmlns:a="http://schemas.openxmlformats.org/drawingml/2006/main" l="55211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34175" y="0"/>
            <a:ext cx="54578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3ECCD7-EE45-412E-BAAC-A3A76E3CF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542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rPr>
              <a:t>SCHOOL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745441-2758-436F-BFC0-5038D4E7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57531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A shared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3EF87F-E73E-4359-9DD6-B1C4A142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5245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01  Notice the drill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02  Review the context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03  Coordinate the team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04  Learn from the record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50edf5fc1d4599"/>
          <a:stretch xmlns:a="http://schemas.openxmlformats.org/drawingml/2006/main"/>
        </p:blipFill>
        <p:spPr>
          <a:xfrm xmlns:a="http://schemas.openxmlformats.org/drawingml/2006/main">
            <a:off x="609600" y="5881323"/>
            <a:ext cx="1685925" cy="34362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86CBDB-6400-4FD3-AC95-B5D8DD7E7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599596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573660ffb4ea0"/>
          <a:srcRect xmlns:a="http://schemas.openxmlformats.org/drawingml/2006/main" l="55211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34175" y="0"/>
            <a:ext cx="5457825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25D0F-31F0-4694-AEA4-9D0BCDB1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"/>
            <a:ext cx="542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defRPr>
            </a:pPr>
            <a:r>
              <a:rPr sz="1050" b="1">
                <a:solidFill>
                  <a:srgbClr val="006B59"/>
                </a:solidFill>
                <a:latin typeface="Nimbus Sans"/>
                <a:ea typeface="Nimbus Sans"/>
                <a:cs typeface="Nimbus Sans"/>
              </a:rPr>
              <a:t>SCHOOL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249D5-FAE4-4542-908A-176860253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575310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The school</a:t>
            </a:r>
          </a:p>
          <a:p xmlns:a="http://schemas.openxmlformats.org/drawingml/2006/main">
            <a:pPr>
              <a:def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4200" b="1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you have today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2ED879-1BD8-42C1-A082-BBA63884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5524500" cy="2114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Which cameras and locations?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Who needs access?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What should connect?</a:t>
            </a:r>
          </a:p>
          <a:p xmlns:a="http://schemas.openxmlformats.org/drawingml/2006/main">
            <a:pPr>
              <a:def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defRPr>
            </a:pPr>
            <a:r>
              <a:rPr sz="2325" b="0">
                <a:solidFill>
                  <a:srgbClr val="1F1F1D"/>
                </a:solidFill>
                <a:latin typeface="Nimbus Sans"/>
                <a:ea typeface="Nimbus Sans"/>
                <a:cs typeface="Nimbus Sans"/>
              </a:rPr>
              <a:t>How will your team learn it?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3a25aed7254360"/>
          <a:stretch xmlns:a="http://schemas.openxmlformats.org/drawingml/2006/main"/>
        </p:blipFill>
        <p:spPr>
          <a:xfrm xmlns:a="http://schemas.openxmlformats.org/drawingml/2006/main">
            <a:off x="609600" y="5881323"/>
            <a:ext cx="1685925" cy="34362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AB0BE0-52CA-4EB2-8F81-B7B34943D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5A6661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142275572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F1F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474702-A513-4501-A07F-C73B60261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35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c7814c09774ddb"/>
          <a:stretch xmlns:a="http://schemas.openxmlformats.org/drawingml/2006/main"/>
        </p:blipFill>
        <p:spPr>
          <a:xfrm xmlns:a="http://schemas.openxmlformats.org/drawingml/2006/main">
            <a:off x="609600" y="552844"/>
            <a:ext cx="2286000" cy="46593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2C6FDD-D283-43BA-BCD5-FD07839E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19300"/>
            <a:ext cx="1076325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52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See it in the context</a:t>
            </a:r>
          </a:p>
          <a:p xmlns:a="http://schemas.openxmlformats.org/drawingml/2006/main">
            <a:pPr>
              <a:defRPr sz="5250" b="1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5250" b="1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of your school.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0F4522-CA3C-4BCB-A875-89AA57372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9001125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D8E2DC"/>
                </a:solidFill>
                <a:latin typeface="Nimbus Sans"/>
                <a:ea typeface="Nimbus Sans"/>
                <a:cs typeface="Nimbus Sans"/>
              </a:defRPr>
            </a:pPr>
            <a:r>
              <a:rPr sz="2250" b="0">
                <a:solidFill>
                  <a:srgbClr val="D8E2DC"/>
                </a:solidFill>
                <a:latin typeface="Nimbus Sans"/>
                <a:ea typeface="Nimbus Sans"/>
                <a:cs typeface="Nimbus Sans"/>
              </a:rPr>
              <a:t>Bring your locations, your current setup, and the questions your team needs answered.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EC4975-B360-4A17-8BCB-69CFABFD0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476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65D3B2"/>
                </a:solidFill>
                <a:latin typeface="Nimbus Sans"/>
                <a:ea typeface="Nimbus Sans"/>
                <a:cs typeface="Nimbus Sans"/>
              </a:defRPr>
            </a:pPr>
            <a:r>
              <a:rPr sz="2325" b="1">
                <a:solidFill>
                  <a:srgbClr val="65D3B2"/>
                </a:solidFill>
                <a:latin typeface="Nimbus Sans"/>
                <a:ea typeface="Nimbus Sans"/>
                <a:cs typeface="Nimbus Sans"/>
              </a:rPr>
              <a:t>Book a demonstration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FEE77F-2D7A-4464-BBC9-43715122E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695950"/>
            <a:ext cx="5334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defRPr>
            </a:pPr>
            <a:r>
              <a:rPr sz="1800" b="0">
                <a:solidFill>
                  <a:srgbClr val="FFFFFF"/>
                </a:solidFill>
                <a:latin typeface="Nimbus Sans"/>
                <a:ea typeface="Nimbus Sans"/>
                <a:cs typeface="Nimbus Sans"/>
              </a:rPr>
              <a:t>coram.ai/book-a-demo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1824E5-B940-4D35-B63E-B90DAF466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48425"/>
            <a:ext cx="5429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BFC8C3"/>
                </a:solidFill>
                <a:latin typeface="Nimbus Sans"/>
                <a:ea typeface="Nimbus Sans"/>
                <a:cs typeface="Nimbus Sans"/>
              </a:defRPr>
            </a:pPr>
            <a:r>
              <a:rPr sz="825" b="0">
                <a:solidFill>
                  <a:srgbClr val="BFC8C3"/>
                </a:solidFill>
                <a:latin typeface="Nimbus Sans"/>
                <a:ea typeface="Nimbus Sans"/>
                <a:cs typeface="Nimbus Sans"/>
              </a:rPr>
              <a:t>Independent speculative presentation / Jason Walker</a:t>
            </a:r>
          </a:p>
        </p:txBody>
      </p:sp>
    </p:spTree>
    <p:extLst>
      <p:ext uri="{BB962C8B-B14F-4D97-AF65-F5344CB8AC3E}">
        <p14:creationId xmlns:p14="http://schemas.microsoft.com/office/powerpoint/2010/main" val="8744362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2026-09-20T13:11:51.6830000Z</dcterms:created>
  <dcterms:modified xsi:type="dcterms:W3CDTF">2026-09-20T13:11:51.6830000Z</dcterms:modified>
</coreProperties>
</file>